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3965511"/>
            <a:ext cx="5268177" cy="1453736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  <a:latin typeface="Bahnschrift" panose="020B0502040204020203" pitchFamily="34" charset="0"/>
              </a:rPr>
              <a:t>Priv-Guard: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  <a:latin typeface="Bahnschrift Condensed" panose="020B0502040204020203" pitchFamily="34" charset="0"/>
              </a:rPr>
              <a:t>Creating a Personal VPN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Anirudh Kaplish, Archita Gupta, Aayush Tripathi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162C-1C6C-8B67-2F25-28E61E81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u="sng" dirty="0">
                <a:latin typeface="Arial Black" panose="020B0A04020102020204" pitchFamily="34" charset="0"/>
              </a:rPr>
              <a:t>TARGET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31E647-631E-D97E-3BB2-2B59AAAE0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1600" y="1876102"/>
            <a:ext cx="857959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Priv-Guard aims to empower users by providing a customizable and secure personal </a:t>
            </a:r>
            <a:endParaRPr lang="en-US" altLang="en-US" b="1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VPN solution that protects their online privacy and data integrity.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Our target with Priv-Guard is to develop an intuitive, user-friendly VPN system that allows </a:t>
            </a:r>
            <a:endParaRPr lang="en-US" altLang="en-US" b="1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individuals to effortlessly safeguard their internet activities and secure their digital footprint.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Priv</a:t>
            </a:r>
            <a:r>
              <a:rPr lang="en-US" altLang="en-US" b="1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-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Guard is designed to meet the needs of users seeking a personalized VPN experience,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      offering robust encryption and privacy features tailored to their specific requirements.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The goal of Priv-Guard is to deliver a highly secure and customizable VPN system that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      enhances online anonymity and protects sensitive information from potential threats.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Priv-Guard targets users who value control over their online security, providing them with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personal VPN solution that combines advanced protection with ease of use.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</p:txBody>
      </p:sp>
      <p:pic>
        <p:nvPicPr>
          <p:cNvPr id="1027" name="Picture 3" descr="Lock vpn glowing neon vector illustration Stock Vector | Adobe Stock">
            <a:extLst>
              <a:ext uri="{FF2B5EF4-FFF2-40B4-BE49-F238E27FC236}">
                <a16:creationId xmlns:a16="http://schemas.microsoft.com/office/drawing/2014/main" id="{63EC1FE8-A6BF-63F5-E1A1-743B8A8FE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/>
          <a:stretch/>
        </p:blipFill>
        <p:spPr bwMode="auto">
          <a:xfrm>
            <a:off x="9050694" y="132961"/>
            <a:ext cx="3002901" cy="27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37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1F26-72BF-49E1-9834-D1C650A1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u="sng" dirty="0">
                <a:latin typeface="Arial Black" panose="020B0A04020102020204" pitchFamily="34" charset="0"/>
              </a:rPr>
              <a:t>OBJECTIVE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023519-7CF2-B9A3-C4F6-FE032A4F0A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1600" y="1876102"/>
            <a:ext cx="853150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To develop a user-friendly personal VPN system that provides strong encryption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security for online activities.</a:t>
            </a:r>
            <a:endParaRPr lang="en-US" altLang="en-US" b="1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To create a customizable VPN solution that allows users to tailor security features according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       to their specific needs and preferences.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To implement advanced privacy protection measures in Priv-Guard, ensuring users' data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online activities remain confidential and secure.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To ensure high performance and reliability of the VPN system, offering users a seamless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uninterrupted browsing experience.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To design and deploy a straightforward setup and management process, making it accessible </a:t>
            </a:r>
            <a:endParaRPr lang="en-US" altLang="en-US" b="1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for users with varying levels of technical expertise.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</p:txBody>
      </p:sp>
      <p:pic>
        <p:nvPicPr>
          <p:cNvPr id="2053" name="Picture 5" descr="VPN Kill Switch | Secure VPN | PrivadoVPN">
            <a:extLst>
              <a:ext uri="{FF2B5EF4-FFF2-40B4-BE49-F238E27FC236}">
                <a16:creationId xmlns:a16="http://schemas.microsoft.com/office/drawing/2014/main" id="{DF3F2541-B842-3625-8AA5-A2CAE396F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15" y="238125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3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C2C3-A180-CD72-FFB0-C42CAED4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u="sng" dirty="0">
                <a:latin typeface="Arial Black" panose="020B0A04020102020204" pitchFamily="34" charset="0"/>
              </a:rPr>
              <a:t>MATHEMATICS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3271-2487-A5B3-D418-ECC4876DE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Cryptographic Algorithms:</a:t>
            </a:r>
          </a:p>
          <a:p>
            <a:pPr marL="0" indent="0">
              <a:buNone/>
            </a:pPr>
            <a:r>
              <a:rPr lang="en-US" b="1" dirty="0"/>
              <a:t>	Encryption and Decryption</a:t>
            </a:r>
            <a:r>
              <a:rPr lang="en-US" dirty="0"/>
              <a:t>: Use of algorithms like AES (Advanced Encryption Standard) 	involves understanding the key length (e.g., 128-bit, 256-bit) and the mathematical 	operations for encryption and decryption.</a:t>
            </a:r>
          </a:p>
          <a:p>
            <a:pPr marL="0" indent="0">
              <a:buNone/>
            </a:pPr>
            <a:r>
              <a:rPr lang="en-US" b="1" dirty="0"/>
              <a:t>	Public Key Infrastructure (PKI)</a:t>
            </a:r>
            <a:r>
              <a:rPr lang="en-US" dirty="0"/>
              <a:t>: RSA (Rivest-Shamir-Adleman) algorithm involves key 	pair generation and the mathematical principles behind prime numbers and modular 	arithmetic.</a:t>
            </a:r>
          </a:p>
          <a:p>
            <a:pPr marL="0" indent="0">
              <a:buNone/>
            </a:pPr>
            <a:r>
              <a:rPr lang="en-US" b="1" dirty="0"/>
              <a:t>2.     Network Design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	IP Addressing and Subnetting</a:t>
            </a:r>
            <a:r>
              <a:rPr lang="en-US" dirty="0"/>
              <a:t>: Calculations for subnet masks, IP address ranges, 	and network sizes to ensure efficient use of IP addresses.</a:t>
            </a:r>
          </a:p>
          <a:p>
            <a:pPr marL="0" indent="0">
              <a:buNone/>
            </a:pPr>
            <a:r>
              <a:rPr lang="en-US" b="1" dirty="0"/>
              <a:t>	Routing Protocols</a:t>
            </a:r>
            <a:r>
              <a:rPr lang="en-US" dirty="0"/>
              <a:t>: Understanding algorithms like Dijkstra’s for shortest path calculations in 	routing.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37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185A2-1358-EC6D-F328-937D659E12B8}"/>
              </a:ext>
            </a:extLst>
          </p:cNvPr>
          <p:cNvSpPr txBox="1"/>
          <p:nvPr/>
        </p:nvSpPr>
        <p:spPr>
          <a:xfrm>
            <a:off x="979714" y="223935"/>
            <a:ext cx="11056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	Error Rates</a:t>
            </a:r>
            <a:r>
              <a:rPr lang="en-US" dirty="0"/>
              <a:t>:</a:t>
            </a:r>
          </a:p>
          <a:p>
            <a:r>
              <a:rPr lang="en-US" b="1" dirty="0"/>
              <a:t>		Error Detection and Correction</a:t>
            </a:r>
            <a:r>
              <a:rPr lang="en-US" dirty="0"/>
              <a:t>: Mathematical methods for </a:t>
            </a:r>
          </a:p>
          <a:p>
            <a:r>
              <a:rPr lang="en-US" dirty="0"/>
              <a:t>		detecting and correcting errors in data transmission, such as </a:t>
            </a:r>
          </a:p>
          <a:p>
            <a:r>
              <a:rPr lang="en-US" dirty="0"/>
              <a:t>		Hamming codes or Reed-Solomon codes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4.	Encapsulation Overhead</a:t>
            </a:r>
            <a:r>
              <a:rPr lang="en-US" dirty="0"/>
              <a:t>:</a:t>
            </a:r>
          </a:p>
          <a:p>
            <a:r>
              <a:rPr lang="en-US" b="1" dirty="0"/>
              <a:t>		Calculation of Overhead</a:t>
            </a:r>
            <a:r>
              <a:rPr lang="en-US" dirty="0"/>
              <a:t>: Analyze the mathematical impact of </a:t>
            </a:r>
          </a:p>
          <a:p>
            <a:r>
              <a:rPr lang="en-US" dirty="0"/>
              <a:t>		encapsulation methods used in tunneling protocols (e.g., IPsec, PPTP). </a:t>
            </a:r>
          </a:p>
          <a:p>
            <a:r>
              <a:rPr lang="en-US" dirty="0"/>
              <a:t>		This involves understanding the size of various protocol headers and </a:t>
            </a:r>
          </a:p>
          <a:p>
            <a:r>
              <a:rPr lang="en-US" dirty="0"/>
              <a:t>		metadata added to the original data packets, and how this affects the </a:t>
            </a:r>
          </a:p>
          <a:p>
            <a:r>
              <a:rPr lang="en-US" dirty="0"/>
              <a:t>		overall data transmission efficiency. For instance, determining how </a:t>
            </a:r>
          </a:p>
          <a:p>
            <a:r>
              <a:rPr lang="en-US" dirty="0"/>
              <a:t>		the addition of headers in IPsec (e.g., ESP or AH) influences packet size </a:t>
            </a:r>
          </a:p>
          <a:p>
            <a:r>
              <a:rPr lang="en-US" dirty="0"/>
              <a:t>		and	network performance.</a:t>
            </a:r>
          </a:p>
          <a:p>
            <a:endParaRPr lang="en-US" dirty="0"/>
          </a:p>
          <a:p>
            <a:r>
              <a:rPr lang="en-US" b="1" dirty="0"/>
              <a:t>5.	Redundancy and Failover</a:t>
            </a:r>
            <a:r>
              <a:rPr lang="en-US" dirty="0"/>
              <a:t>:</a:t>
            </a:r>
          </a:p>
          <a:p>
            <a:r>
              <a:rPr lang="en-US" b="1" dirty="0"/>
              <a:t>		Redundancy Models</a:t>
            </a:r>
            <a:r>
              <a:rPr lang="en-US" dirty="0"/>
              <a:t>: Mathematical models for designing fault-tolerant </a:t>
            </a:r>
          </a:p>
          <a:p>
            <a:r>
              <a:rPr lang="en-US" dirty="0"/>
              <a:t>		systems, including the calculation of redundancy requirements and </a:t>
            </a:r>
          </a:p>
          <a:p>
            <a:r>
              <a:rPr lang="en-US" dirty="0"/>
              <a:t>		failover strategies to maintain high availability.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6" name="Picture 4" descr="What is VPN? | Advantages of VPN for iPhone and Android Users">
            <a:extLst>
              <a:ext uri="{FF2B5EF4-FFF2-40B4-BE49-F238E27FC236}">
                <a16:creationId xmlns:a16="http://schemas.microsoft.com/office/drawing/2014/main" id="{EBED0EAD-9ED2-6D11-02E9-FDDB0DDB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374" y="223935"/>
            <a:ext cx="3513116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PN internet icon. VPN network. vector. - Stock Illustration [102770728] -  PIXTA">
            <a:extLst>
              <a:ext uri="{FF2B5EF4-FFF2-40B4-BE49-F238E27FC236}">
                <a16:creationId xmlns:a16="http://schemas.microsoft.com/office/drawing/2014/main" id="{03B265E5-4B0D-03F2-A82A-FA681C1C6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6151" r="4794" b="9480"/>
          <a:stretch/>
        </p:blipFill>
        <p:spPr bwMode="auto">
          <a:xfrm>
            <a:off x="9116009" y="3571975"/>
            <a:ext cx="2920482" cy="293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76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36FC3-FDB1-D0D5-11FE-C181F54D4398}"/>
              </a:ext>
            </a:extLst>
          </p:cNvPr>
          <p:cNvSpPr txBox="1"/>
          <p:nvPr/>
        </p:nvSpPr>
        <p:spPr>
          <a:xfrm>
            <a:off x="811764" y="110021"/>
            <a:ext cx="8733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u="sng" dirty="0">
                <a:latin typeface="Arial Black" panose="020B0A04020102020204" pitchFamily="34" charset="0"/>
              </a:rPr>
              <a:t>Architecture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E9AC6DA-6D7A-E988-4EE5-9E617699FA6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33060" y="1794931"/>
            <a:ext cx="1110342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VPN Server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connections, handles authentication, and performs encryption/decryption of data.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Components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 Module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Verifies user credentials and establishes secure connections.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Encryption Engine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Encrypts outbound data and decrypts inbound data.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Tunneling Module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encapsulation and routing of data packets through the VPN tunnel.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Interface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Connects to the internet and the internal network.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VPN Client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Connects to the VPN server, initiates secure connections, and sends/receives encrypted data.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Components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 Module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credentials and establishes a secure connection to the server.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Encryption Engine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Encrypts data before sending and decrypts received data.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Tunneling Module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Handles encapsulation and routing of data through the VPN tunnel.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Interface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Connects to the local network and the VPN server.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Flow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 to Server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Data is encrypted and encapsulated before transmission through the VPN tunnel.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 to Client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Data is decrypted and decapsulated upon receipt.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701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5955C2-84CF-D754-2667-41E2C3955638}"/>
              </a:ext>
            </a:extLst>
          </p:cNvPr>
          <p:cNvSpPr txBox="1"/>
          <p:nvPr/>
        </p:nvSpPr>
        <p:spPr>
          <a:xfrm>
            <a:off x="765110" y="74645"/>
            <a:ext cx="113460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u="sng" dirty="0">
                <a:latin typeface="Arial Black" panose="020B0A04020102020204" pitchFamily="34" charset="0"/>
              </a:rPr>
              <a:t>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72613-1EB3-A3B2-C5D1-7DEC1037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70" y="1704507"/>
            <a:ext cx="9340491" cy="47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3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8E43E-4224-0714-A41A-442E34DB0651}"/>
              </a:ext>
            </a:extLst>
          </p:cNvPr>
          <p:cNvSpPr txBox="1"/>
          <p:nvPr/>
        </p:nvSpPr>
        <p:spPr>
          <a:xfrm>
            <a:off x="790575" y="133350"/>
            <a:ext cx="483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u="sng" dirty="0">
                <a:latin typeface="Arial Black" panose="020B0A04020102020204" pitchFamily="34" charset="0"/>
              </a:rPr>
              <a:t>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E92F2-696E-4DFD-C53C-AC0BD18E856C}"/>
              </a:ext>
            </a:extLst>
          </p:cNvPr>
          <p:cNvSpPr txBox="1"/>
          <p:nvPr/>
        </p:nvSpPr>
        <p:spPr>
          <a:xfrm>
            <a:off x="790575" y="1703010"/>
            <a:ext cx="112490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Tools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Development Tools</a:t>
            </a:r>
            <a:r>
              <a:rPr lang="en-US" sz="24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Programming Languages</a:t>
            </a:r>
            <a:r>
              <a:rPr lang="en-US" sz="2400" dirty="0"/>
              <a:t>: C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IDE</a:t>
            </a:r>
            <a:r>
              <a:rPr lang="en-US" sz="2400" dirty="0"/>
              <a:t>: Visual Studio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Networking Tools</a:t>
            </a:r>
            <a:r>
              <a:rPr lang="en-US" sz="24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Wireshark</a:t>
            </a:r>
            <a:r>
              <a:rPr lang="en-US" sz="2400" dirty="0"/>
              <a:t>: For packet analysis and debugging.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OpenVPN</a:t>
            </a:r>
            <a:r>
              <a:rPr lang="en-US" sz="2400" dirty="0"/>
              <a:t>: For testing and prototyping VPN implementations.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GNS3</a:t>
            </a:r>
            <a:r>
              <a:rPr lang="en-US" sz="2400" dirty="0"/>
              <a:t>: For network simulation and design.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Encryption Libraries</a:t>
            </a:r>
            <a:r>
              <a:rPr lang="en-US" sz="24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OpenSSL</a:t>
            </a:r>
            <a:r>
              <a:rPr lang="en-US" sz="2400" dirty="0"/>
              <a:t>: For implementing encryption algorithms and secure communication.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Simulation Tools</a:t>
            </a:r>
            <a:r>
              <a:rPr lang="en-US" sz="24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Cisco Packet Tracer</a:t>
            </a:r>
            <a:r>
              <a:rPr lang="en-US" sz="2400" dirty="0"/>
              <a:t>: For visualizing and simulating network topologies.</a:t>
            </a:r>
          </a:p>
        </p:txBody>
      </p:sp>
      <p:pic>
        <p:nvPicPr>
          <p:cNvPr id="5122" name="Picture 2" descr="Global VPN Tools Market, Issues, Challenges, and Companies Revenue: Ken  Research">
            <a:extLst>
              <a:ext uri="{FF2B5EF4-FFF2-40B4-BE49-F238E27FC236}">
                <a16:creationId xmlns:a16="http://schemas.microsoft.com/office/drawing/2014/main" id="{09418F50-ED44-4D03-7412-75CDCF9F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84" y="133350"/>
            <a:ext cx="585411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8353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94</TotalTime>
  <Words>806</Words>
  <Application>Microsoft Office PowerPoint</Application>
  <PresentationFormat>Widescreen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Bahnschrift</vt:lpstr>
      <vt:lpstr>Bahnschrift Condensed</vt:lpstr>
      <vt:lpstr>Bahnschrift SemiBold Condensed</vt:lpstr>
      <vt:lpstr>Calibri</vt:lpstr>
      <vt:lpstr>Franklin Gothic Book</vt:lpstr>
      <vt:lpstr>Wingdings</vt:lpstr>
      <vt:lpstr>Crop</vt:lpstr>
      <vt:lpstr>Priv-Guard:  Creating a Personal VPN System</vt:lpstr>
      <vt:lpstr>TARGET</vt:lpstr>
      <vt:lpstr>OBJECTIVE</vt:lpstr>
      <vt:lpstr>MATHEMATICS OF PROJECT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Anirudh Kaplish</dc:creator>
  <cp:lastModifiedBy>Aayush Tripathi</cp:lastModifiedBy>
  <cp:revision>1</cp:revision>
  <dcterms:created xsi:type="dcterms:W3CDTF">2024-08-18T14:57:11Z</dcterms:created>
  <dcterms:modified xsi:type="dcterms:W3CDTF">2024-09-25T04:08:10Z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